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94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 Willmann" userId="0f52dc28-2a84-413c-a972-709ed9866f7b" providerId="ADAL" clId="{97E8AD75-D63F-4B23-A4CA-EE8ACA3531A2}"/>
    <pc:docChg chg="custSel addSld modSld">
      <pc:chgData name="Dag Willmann" userId="0f52dc28-2a84-413c-a972-709ed9866f7b" providerId="ADAL" clId="{97E8AD75-D63F-4B23-A4CA-EE8ACA3531A2}" dt="2021-11-18T15:28:18.558" v="842" actId="113"/>
      <pc:docMkLst>
        <pc:docMk/>
      </pc:docMkLst>
      <pc:sldChg chg="delSp modSp add mod">
        <pc:chgData name="Dag Willmann" userId="0f52dc28-2a84-413c-a972-709ed9866f7b" providerId="ADAL" clId="{97E8AD75-D63F-4B23-A4CA-EE8ACA3531A2}" dt="2021-11-18T15:28:18.558" v="842" actId="113"/>
        <pc:sldMkLst>
          <pc:docMk/>
          <pc:sldMk cId="2333403014" sldId="269"/>
        </pc:sldMkLst>
        <pc:spChg chg="mod">
          <ac:chgData name="Dag Willmann" userId="0f52dc28-2a84-413c-a972-709ed9866f7b" providerId="ADAL" clId="{97E8AD75-D63F-4B23-A4CA-EE8ACA3531A2}" dt="2021-11-18T15:25:28.013" v="840" actId="20577"/>
          <ac:spMkLst>
            <pc:docMk/>
            <pc:sldMk cId="2333403014" sldId="269"/>
            <ac:spMk id="2" creationId="{EED28F6E-9354-4B58-A142-6622D62C6FAE}"/>
          </ac:spMkLst>
        </pc:spChg>
        <pc:spChg chg="mod">
          <ac:chgData name="Dag Willmann" userId="0f52dc28-2a84-413c-a972-709ed9866f7b" providerId="ADAL" clId="{97E8AD75-D63F-4B23-A4CA-EE8ACA3531A2}" dt="2021-11-18T15:28:18.558" v="842" actId="113"/>
          <ac:spMkLst>
            <pc:docMk/>
            <pc:sldMk cId="2333403014" sldId="269"/>
            <ac:spMk id="4" creationId="{6DF35039-DF54-40C9-9C1A-2AFE3F7E89D5}"/>
          </ac:spMkLst>
        </pc:spChg>
        <pc:spChg chg="del">
          <ac:chgData name="Dag Willmann" userId="0f52dc28-2a84-413c-a972-709ed9866f7b" providerId="ADAL" clId="{97E8AD75-D63F-4B23-A4CA-EE8ACA3531A2}" dt="2021-11-18T15:16:58.297" v="618" actId="478"/>
          <ac:spMkLst>
            <pc:docMk/>
            <pc:sldMk cId="2333403014" sldId="269"/>
            <ac:spMk id="5" creationId="{E384569C-902F-43F1-BAD0-D14BC131FC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9B99E569-489B-4A5A-9688-30C3EB7AB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6" y="304590"/>
            <a:ext cx="2434127" cy="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</a:t>
            </a:r>
            <a:r>
              <a:rPr lang="nb-NO" sz="1300" dirty="0" err="1"/>
              <a:t>trondelagfylke</a:t>
            </a:r>
            <a:endParaRPr lang="nb-NO" sz="13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80F9EF-C83D-44E5-A14B-9713F4B0E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52" y="1929634"/>
            <a:ext cx="2709097" cy="23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22.11.2021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53912F0C-7C67-40A1-A7B9-A0E9EF540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22.11.2021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Oswald Light" panose="00000400000000000000" pitchFamily="2" charset="0"/>
              </a:rPr>
              <a:t>Nordic </a:t>
            </a:r>
            <a:r>
              <a:rPr lang="nb-NO" dirty="0" err="1">
                <a:latin typeface="Oswald Light" panose="00000400000000000000" pitchFamily="2" charset="0"/>
              </a:rPr>
              <a:t>Aquaculture</a:t>
            </a:r>
            <a:r>
              <a:rPr lang="nb-NO" dirty="0">
                <a:latin typeface="Oswald Light" panose="00000400000000000000" pitchFamily="2" charset="0"/>
              </a:rPr>
              <a:t> Skills </a:t>
            </a:r>
            <a:r>
              <a:rPr lang="nb-NO" dirty="0" err="1">
                <a:latin typeface="Oswald Light" panose="00000400000000000000" pitchFamily="2" charset="0"/>
              </a:rPr>
              <a:t>Foresight</a:t>
            </a:r>
            <a:r>
              <a:rPr lang="nb-NO" dirty="0">
                <a:latin typeface="Oswald Light" panose="00000400000000000000" pitchFamily="2" charset="0"/>
              </a:rPr>
              <a:t> Forum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latin typeface="Oswald Light" panose="00000400000000000000" pitchFamily="2" charset="0"/>
              </a:rPr>
              <a:t>Norway – 26.10.2021</a:t>
            </a:r>
          </a:p>
        </p:txBody>
      </p:sp>
    </p:spTree>
    <p:extLst>
      <p:ext uri="{BB962C8B-B14F-4D97-AF65-F5344CB8AC3E}">
        <p14:creationId xmlns:p14="http://schemas.microsoft.com/office/powerpoint/2010/main" val="281890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A44C18-A482-4C4B-9D7F-DDDADBE4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Oswald Light" panose="00000400000000000000" pitchFamily="2" charset="0"/>
              </a:rPr>
              <a:t>Which training platforms (digital, physical, video) do you prefer / are needed and can be implemented in the short term    (1-3 years)?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14C04FD-20AC-4DAF-A21E-C7139BB0914B}"/>
              </a:ext>
            </a:extLst>
          </p:cNvPr>
          <p:cNvSpPr txBox="1"/>
          <p:nvPr/>
        </p:nvSpPr>
        <p:spPr>
          <a:xfrm>
            <a:off x="849085" y="1504204"/>
            <a:ext cx="1072087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All of it x 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Important to have various platforms, we are using Canvas but our plan is to get to know more and use blend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All of it physical training are urgent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 combination of physical and digital learning platforms. Video lectures and physical problem solving sessions with the teachers and students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All 3 combined would be ideal for a well rounded teaching method.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Teams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Classroom practical lessons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Interactive games such as Kahoot are some examples.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Push students out of their comfort zones to grow.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Videos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More effective E-learning modules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Videos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Simulators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ABEB55A3-E145-418E-8DB7-CB749C8ACBF9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11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2008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7ABD9-0E80-420A-860A-7C84B6BA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Oswald Light" panose="00000400000000000000" pitchFamily="2" charset="0"/>
              </a:rPr>
              <a:t>Are there resources you need (technical, physical, people, competency, collaborators) within 1-3 years?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4AF7848-8B32-4AF8-BDD2-3A2EF3595287}"/>
              </a:ext>
            </a:extLst>
          </p:cNvPr>
          <p:cNvSpPr txBox="1"/>
          <p:nvPr/>
        </p:nvSpPr>
        <p:spPr>
          <a:xfrm>
            <a:off x="1026367" y="1720840"/>
            <a:ext cx="81199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Well it is needed in all schools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more diverse group of educators the more well rounded education offered. Constantly exploring and brainstorming to stay up to date.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Technical knowledge in general for the staff, so that everyone can actively participate i using digital tools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Money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We need more qualified  teacher/trainers with knowledge of the industry for our subject teachers and professional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Simulators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063075D3-3F11-4AE1-9D0D-A16BFD6691DD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7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955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D28F6E-9354-4B58-A142-6622D62C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swald Light" panose="00000400000000000000" pitchFamily="2" charset="0"/>
              </a:rPr>
              <a:t>Any other feedback?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F35039-DF54-40C9-9C1A-2AFE3F7E89D5}"/>
              </a:ext>
            </a:extLst>
          </p:cNvPr>
          <p:cNvSpPr txBox="1"/>
          <p:nvPr/>
        </p:nvSpPr>
        <p:spPr>
          <a:xfrm>
            <a:off x="753693" y="1720840"/>
            <a:ext cx="83926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Yes - all trades are needed.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Training and education programmes that can be run internationally in cooperation with all kinds of nations is the way forward.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 think it is necessary to combine education an destruct education in aquaculture between VET schools and University at least in Iceland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Necessary to combine University and VET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More cross country/national collaboration in specialized subjects.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Teacher and student mobility - as part of the national “program”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E384569C-902F-43F1-BAD0-D14BC131FC6F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5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0204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D28F6E-9354-4B58-A142-6622D62C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569610"/>
          </a:xfrm>
        </p:spPr>
        <p:txBody>
          <a:bodyPr/>
          <a:lstStyle/>
          <a:p>
            <a:r>
              <a:rPr lang="nb-NO" dirty="0" err="1">
                <a:latin typeface="Oswald Light" panose="00000400000000000000" pitchFamily="2" charset="0"/>
              </a:rPr>
              <a:t>Summary</a:t>
            </a:r>
            <a:r>
              <a:rPr lang="nb-NO" dirty="0">
                <a:latin typeface="Oswald Light" panose="00000400000000000000" pitchFamily="2" charset="0"/>
              </a:rPr>
              <a:t> / </a:t>
            </a:r>
            <a:r>
              <a:rPr lang="nb-NO" dirty="0" err="1">
                <a:latin typeface="Oswald Light" panose="00000400000000000000" pitchFamily="2" charset="0"/>
              </a:rPr>
              <a:t>Conclusions</a:t>
            </a:r>
            <a:r>
              <a:rPr lang="nb-NO" dirty="0">
                <a:latin typeface="Oswald Light" panose="00000400000000000000" pitchFamily="2" charset="0"/>
              </a:rPr>
              <a:t>:</a:t>
            </a:r>
            <a:endParaRPr lang="en-GB" dirty="0">
              <a:latin typeface="Oswald Light" panose="000004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F35039-DF54-40C9-9C1A-2AFE3F7E89D5}"/>
              </a:ext>
            </a:extLst>
          </p:cNvPr>
          <p:cNvSpPr txBox="1"/>
          <p:nvPr/>
        </p:nvSpPr>
        <p:spPr>
          <a:xfrm>
            <a:off x="753693" y="973762"/>
            <a:ext cx="1034040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Boat handling </a:t>
            </a:r>
            <a:r>
              <a:rPr lang="en-GB" dirty="0">
                <a:sym typeface="Wingdings" panose="05000000000000000000" pitchFamily="2" charset="2"/>
              </a:rPr>
              <a:t> In Norway, D6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u="sng" dirty="0">
                <a:sym typeface="Wingdings" panose="05000000000000000000" pitchFamily="2" charset="2"/>
              </a:rPr>
              <a:t>Fish biology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u="sng" dirty="0">
                <a:sym typeface="Wingdings" panose="05000000000000000000" pitchFamily="2" charset="2"/>
              </a:rPr>
              <a:t>RAS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u="sng" dirty="0">
                <a:sym typeface="Wingdings" panose="05000000000000000000" pitchFamily="2" charset="2"/>
              </a:rPr>
              <a:t>Environmental issues of Aquaculture (Knowledge / Monitoring)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Technology (Not sure of what context this is commented?)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u="sng" dirty="0">
                <a:sym typeface="Wingdings" panose="05000000000000000000" pitchFamily="2" charset="2"/>
              </a:rPr>
              <a:t>Fish health an welfare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ICT (do they mean at basic level or higher level?)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Development of National qualifications (NQ’s):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Land based farming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Sea based farming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Service boats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Certification courses as part of NQ’s: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Ex: Crane and SRC/VHF Radio</a:t>
            </a:r>
          </a:p>
          <a:p>
            <a:r>
              <a:rPr lang="en-GB" dirty="0">
                <a:sym typeface="Wingdings" panose="05000000000000000000" pitchFamily="2" charset="2"/>
              </a:rPr>
              <a:t>-------------------------------------------------------------------------------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ym typeface="Wingdings" panose="05000000000000000000" pitchFamily="2" charset="2"/>
              </a:rPr>
              <a:t>Blended learning (Physical / Video / Teams/ Class rom / Interactive methods)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ym typeface="Wingdings" panose="05000000000000000000" pitchFamily="2" charset="2"/>
              </a:rPr>
              <a:t>Content Learning Management Systems (CLMS)  A school issue? The industry has no strong opinion?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i="1" dirty="0">
                <a:sym typeface="Wingdings" panose="05000000000000000000" pitchFamily="2" charset="2"/>
              </a:rPr>
              <a:t>“Training and education programs that can be run in a international cooperation is the way forward.”</a:t>
            </a:r>
          </a:p>
        </p:txBody>
      </p:sp>
    </p:spTree>
    <p:extLst>
      <p:ext uri="{BB962C8B-B14F-4D97-AF65-F5344CB8AC3E}">
        <p14:creationId xmlns:p14="http://schemas.microsoft.com/office/powerpoint/2010/main" val="233340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Oswald Light" panose="00000400000000000000" pitchFamily="2" charset="0"/>
              </a:rPr>
              <a:t>In a short term perspective (1-3 years); Is there any new aquaculture course/program needed at a National Qualification level?</a:t>
            </a:r>
            <a:endParaRPr lang="nb-NO" dirty="0">
              <a:latin typeface="Oswald Light" panose="00000400000000000000" pitchFamily="2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FD2E276-3EB3-4E8A-AB4E-BCA0AB52003E}"/>
              </a:ext>
            </a:extLst>
          </p:cNvPr>
          <p:cNvSpPr txBox="1"/>
          <p:nvPr/>
        </p:nvSpPr>
        <p:spPr>
          <a:xfrm>
            <a:off x="97871" y="1833282"/>
            <a:ext cx="11996257" cy="4860000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00FF00"/>
                </a:highlight>
              </a:rPr>
              <a:t>In Norway, D6 (Norwegian Boat certificate) is needed for the boat drivers, everyone at a sea-based facility should have this certificate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00FFFF"/>
                </a:highlight>
              </a:rPr>
              <a:t>Practical education for 16-18 year old (Iceland)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We need a two-year VET school offer available at several school locations in Norway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Further education offers for those who only have work experience or want to build on with an aquaculture national qualification when they already have a national qualification in another subject.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 err="1">
                <a:highlight>
                  <a:srgbClr val="C0C0C0"/>
                </a:highlight>
              </a:rPr>
              <a:t>Tecnical</a:t>
            </a:r>
            <a:r>
              <a:rPr lang="en-GB" sz="1200" dirty="0">
                <a:highlight>
                  <a:srgbClr val="C0C0C0"/>
                </a:highlight>
              </a:rPr>
              <a:t> and ICT courses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00FFFF"/>
                </a:highlight>
              </a:rPr>
              <a:t>More practical training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00FFFF"/>
                </a:highlight>
              </a:rPr>
              <a:t>Final exam to practical training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C0C0C0"/>
                </a:highlight>
              </a:rPr>
              <a:t>ICT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800080"/>
                </a:highlight>
              </a:rPr>
              <a:t>Fish biology, marine education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00FF"/>
                </a:highlight>
              </a:rPr>
              <a:t>Environmental issues.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Training the trainers directly through </a:t>
            </a:r>
            <a:r>
              <a:rPr lang="en-GB" sz="1200" dirty="0" err="1"/>
              <a:t>jndustry</a:t>
            </a:r>
            <a:r>
              <a:rPr lang="en-GB" sz="1200" dirty="0"/>
              <a:t> so skills taught are applied, up to date and will improve the connections. Evaluation protocols for work based positions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Own programs: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FF0000"/>
                </a:highlight>
              </a:rPr>
              <a:t>land based farming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Hatcheries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sea based farming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FF00FF"/>
                </a:highlight>
              </a:rPr>
              <a:t>service boats.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8080"/>
                </a:highlight>
              </a:rPr>
              <a:t>Biology and technology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Tools and Machines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00FF"/>
                </a:highlight>
              </a:rPr>
              <a:t>More environmental knowledge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More Fish health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FF0000"/>
                </a:highlight>
              </a:rPr>
              <a:t>Land-based farming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00FF00"/>
                </a:highlight>
              </a:rPr>
              <a:t>D6, Forklift and Crane should be included and be part of the national qualification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00FF00"/>
                </a:highlight>
              </a:rPr>
              <a:t>Boat-</a:t>
            </a:r>
            <a:r>
              <a:rPr lang="en-GB" sz="1200" dirty="0" err="1">
                <a:highlight>
                  <a:srgbClr val="00FF00"/>
                </a:highlight>
              </a:rPr>
              <a:t>sertificate</a:t>
            </a:r>
            <a:r>
              <a:rPr lang="en-GB" sz="1200" dirty="0">
                <a:highlight>
                  <a:srgbClr val="00FF00"/>
                </a:highlight>
              </a:rPr>
              <a:t>, crane etc in two last years.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On Iceland it is a need for an approved National Qualification in aquaculture VET.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8080"/>
                </a:highlight>
              </a:rPr>
              <a:t>Fundamental understanding of biology and diseases.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Production planning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0000"/>
                </a:highlight>
              </a:rPr>
              <a:t>Cooperation between different supervisory authorities.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0000"/>
                </a:highlight>
              </a:rPr>
              <a:t>Administration and authority relationship.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Maintenance and service of various feeding techniques.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Courses which have been approved by authorities as a "accepted base level for a fish farmer" (</a:t>
            </a:r>
            <a:r>
              <a:rPr lang="en-GB" sz="1200" dirty="0" err="1"/>
              <a:t>swe</a:t>
            </a:r>
            <a:r>
              <a:rPr lang="en-GB" sz="1200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Processing automation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8080"/>
                </a:highlight>
              </a:rPr>
              <a:t>Fish biology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FFFF00"/>
                </a:highlight>
              </a:rPr>
              <a:t>RAS education at a higher VET level.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8080"/>
                </a:highlight>
              </a:rPr>
              <a:t>Fish biology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FFFF00"/>
                </a:highlight>
              </a:rPr>
              <a:t>RAS education at the university / university college level.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00FF00"/>
                </a:highlight>
              </a:rPr>
              <a:t>D6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highlight>
                  <a:srgbClr val="008080"/>
                </a:highlight>
              </a:rPr>
              <a:t>Aquaculture study with biological focus at university / university college level.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FFFF00"/>
                </a:highlight>
              </a:rPr>
              <a:t>More specifically aimed at RAS (biology and technology)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>
                <a:highlight>
                  <a:srgbClr val="FF00FF"/>
                </a:highlight>
              </a:rPr>
              <a:t>More directed towards </a:t>
            </a:r>
            <a:r>
              <a:rPr lang="en-GB" sz="1200" dirty="0" err="1">
                <a:highlight>
                  <a:srgbClr val="FF00FF"/>
                </a:highlight>
              </a:rPr>
              <a:t>serviceboats</a:t>
            </a:r>
            <a:r>
              <a:rPr lang="en-GB" sz="1200" dirty="0">
                <a:highlight>
                  <a:srgbClr val="FF00FF"/>
                </a:highlight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Possibilities to specialize in ex operating ROV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Inspections and other operations.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/>
              <a:t>Monitoring feeding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200" dirty="0" err="1">
                <a:solidFill>
                  <a:schemeClr val="bg1"/>
                </a:solidFill>
                <a:highlight>
                  <a:srgbClr val="0000FF"/>
                </a:highlight>
              </a:rPr>
              <a:t>Enviromental</a:t>
            </a:r>
            <a:r>
              <a:rPr lang="en-GB" sz="1200" dirty="0">
                <a:solidFill>
                  <a:schemeClr val="bg1"/>
                </a:solidFill>
                <a:highlight>
                  <a:srgbClr val="0000FF"/>
                </a:highlight>
              </a:rPr>
              <a:t> monitoring</a:t>
            </a:r>
          </a:p>
        </p:txBody>
      </p:sp>
      <p:sp>
        <p:nvSpPr>
          <p:cNvPr id="17" name="Snakkeboble: rektangel med avrundede hjørner 16">
            <a:extLst>
              <a:ext uri="{FF2B5EF4-FFF2-40B4-BE49-F238E27FC236}">
                <a16:creationId xmlns:a16="http://schemas.microsoft.com/office/drawing/2014/main" id="{B7746B0C-09CC-4E85-9568-C7897D627945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36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4769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468C92E-2DAF-4B2C-8FF7-40217587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Oswald Light" panose="00000400000000000000" pitchFamily="2" charset="0"/>
              </a:rPr>
              <a:t>In a long term perspective (3-5 years); Is there any new aquaculture course/program needed at a National Qualification level?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1D77394-6BCE-4C73-A409-9118C596E2B3}"/>
              </a:ext>
            </a:extLst>
          </p:cNvPr>
          <p:cNvSpPr txBox="1"/>
          <p:nvPr/>
        </p:nvSpPr>
        <p:spPr>
          <a:xfrm>
            <a:off x="97871" y="1865313"/>
            <a:ext cx="11996257" cy="42120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FFFF00"/>
                </a:highlight>
              </a:rPr>
              <a:t>No. But existing education must be developed in line with the needs of the industry.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Land based farming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00"/>
                </a:highlight>
              </a:rPr>
              <a:t>Technology and computer knowledge.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More specialists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00"/>
                </a:highlight>
              </a:rPr>
              <a:t>More technology but at a general level that reflects industry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00"/>
                </a:highlight>
              </a:rPr>
              <a:t>Technical education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National plan for </a:t>
            </a:r>
            <a:r>
              <a:rPr lang="en-GB" dirty="0" err="1"/>
              <a:t>aqvaculture</a:t>
            </a:r>
            <a:r>
              <a:rPr lang="en-GB" dirty="0"/>
              <a:t> VET (Iceland).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Common system for VET aquaculture education in the Nordic countries.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Specialized training in service, ROV, diving and anchor handling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FF00FF"/>
                </a:highlight>
              </a:rPr>
              <a:t>Fish health to increase the basic level of competence (</a:t>
            </a:r>
            <a:r>
              <a:rPr lang="en-GB" dirty="0" err="1">
                <a:highlight>
                  <a:srgbClr val="FF00FF"/>
                </a:highlight>
              </a:rPr>
              <a:t>swe&amp;fin</a:t>
            </a:r>
            <a:r>
              <a:rPr lang="en-GB" dirty="0">
                <a:highlight>
                  <a:srgbClr val="FF00FF"/>
                </a:highlight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>
                <a:highlight>
                  <a:srgbClr val="FF00FF"/>
                </a:highlight>
              </a:rPr>
              <a:t>Ervironment</a:t>
            </a:r>
            <a:r>
              <a:rPr lang="en-GB" dirty="0">
                <a:highlight>
                  <a:srgbClr val="FF00FF"/>
                </a:highlight>
              </a:rPr>
              <a:t> and </a:t>
            </a:r>
            <a:r>
              <a:rPr lang="en-GB" dirty="0" err="1">
                <a:highlight>
                  <a:srgbClr val="FF00FF"/>
                </a:highlight>
              </a:rPr>
              <a:t>sustainabitliy</a:t>
            </a:r>
            <a:endParaRPr lang="en-GB" dirty="0">
              <a:highlight>
                <a:srgbClr val="FF00FF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FF"/>
                </a:highlight>
              </a:rPr>
              <a:t>RAS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FF"/>
                </a:highlight>
              </a:rPr>
              <a:t>RAS educational opportunities / specialization opportunities in vocational training?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Boat handling, </a:t>
            </a:r>
            <a:r>
              <a:rPr lang="en-GB" dirty="0">
                <a:highlight>
                  <a:srgbClr val="00FF00"/>
                </a:highlight>
              </a:rPr>
              <a:t>technology</a:t>
            </a:r>
            <a:r>
              <a:rPr lang="en-GB" dirty="0"/>
              <a:t> (fin)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FFFF00"/>
                </a:highlight>
              </a:rPr>
              <a:t>Development of the programs in line with government requirements and industry requirements - must be prepared in close dialogue with the industry.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FF"/>
                </a:highlight>
              </a:rPr>
              <a:t>RAS technology courses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FF00FF"/>
                </a:highlight>
              </a:rPr>
              <a:t>Fish health and fish welfare courses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Administrative courses for site manager services (legislation, work environment)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Waste management/treating/nutrition</a:t>
            </a:r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A157BE3E-E523-4ACE-B618-144147A72173}"/>
              </a:ext>
            </a:extLst>
          </p:cNvPr>
          <p:cNvSpPr/>
          <p:nvPr/>
        </p:nvSpPr>
        <p:spPr>
          <a:xfrm>
            <a:off x="5199730" y="5990253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17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955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25CED-00D6-4951-BA4E-E8B50FBC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Oswald Light" panose="00000400000000000000" pitchFamily="2" charset="0"/>
              </a:rPr>
              <a:t>In a short term perspective (1-3 years); Is there any new aquaculture course content needed at a National Qualification level?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BB905E5-B944-4C1C-A2AE-F7C8AF963412}"/>
              </a:ext>
            </a:extLst>
          </p:cNvPr>
          <p:cNvSpPr txBox="1"/>
          <p:nvPr/>
        </p:nvSpPr>
        <p:spPr>
          <a:xfrm>
            <a:off x="753693" y="1966928"/>
            <a:ext cx="101351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Oswald Light" panose="00000400000000000000" pitchFamily="2" charset="0"/>
              </a:rPr>
              <a:t>For Iceland I think there should be a split in the qualification between </a:t>
            </a:r>
            <a:r>
              <a:rPr lang="en-GB" sz="2800" dirty="0" err="1">
                <a:latin typeface="Oswald Light" panose="00000400000000000000" pitchFamily="2" charset="0"/>
              </a:rPr>
              <a:t>seabased</a:t>
            </a:r>
            <a:r>
              <a:rPr lang="en-GB" sz="2800" dirty="0">
                <a:latin typeface="Oswald Light" panose="00000400000000000000" pitchFamily="2" charset="0"/>
              </a:rPr>
              <a:t> farming and smolt/</a:t>
            </a:r>
            <a:r>
              <a:rPr lang="en-GB" sz="2800" dirty="0" err="1">
                <a:latin typeface="Oswald Light" panose="00000400000000000000" pitchFamily="2" charset="0"/>
              </a:rPr>
              <a:t>landbased</a:t>
            </a:r>
            <a:r>
              <a:rPr lang="en-GB" sz="2800" dirty="0">
                <a:latin typeface="Oswald Light" panose="00000400000000000000" pitchFamily="2" charset="0"/>
              </a:rPr>
              <a:t> farming education.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Oswald Light" panose="00000400000000000000" pitchFamily="2" charset="0"/>
              </a:rPr>
              <a:t>The technical and planning part is very different between this two areas.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Oswald Light" panose="00000400000000000000" pitchFamily="2" charset="0"/>
              </a:rPr>
              <a:t>Evalutor</a:t>
            </a:r>
            <a:r>
              <a:rPr lang="en-GB" sz="2800" dirty="0">
                <a:latin typeface="Oswald Light" panose="00000400000000000000" pitchFamily="2" charset="0"/>
              </a:rPr>
              <a:t> in program apprenticeship, and training trainer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Oswald Light" panose="00000400000000000000" pitchFamily="2" charset="0"/>
              </a:rPr>
              <a:t>D6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7DBCBC96-DB29-40E2-871A-DD3DF4050962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6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7341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B8B6DD-4C11-47B2-A8B9-8729011F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Oswald Light" panose="00000400000000000000" pitchFamily="2" charset="0"/>
              </a:rPr>
              <a:t>In a long term perspective (3-5 years); Is there any new aquaculture course content needed at a National Qualification level?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16E5E17-FFCD-449B-95DB-36895AEE7AE0}"/>
              </a:ext>
            </a:extLst>
          </p:cNvPr>
          <p:cNvSpPr txBox="1"/>
          <p:nvPr/>
        </p:nvSpPr>
        <p:spPr>
          <a:xfrm>
            <a:off x="753693" y="1665744"/>
            <a:ext cx="103683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ICT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Environmental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There is an ongoing </a:t>
            </a:r>
            <a:r>
              <a:rPr lang="en-GB" dirty="0">
                <a:highlight>
                  <a:srgbClr val="00FF00"/>
                </a:highlight>
              </a:rPr>
              <a:t>specialisation</a:t>
            </a:r>
            <a:r>
              <a:rPr lang="en-GB" dirty="0"/>
              <a:t> in the industry, and needs will come connected with this.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FFFF00"/>
                </a:highlight>
              </a:rPr>
              <a:t>Technology and </a:t>
            </a:r>
            <a:r>
              <a:rPr lang="en-GB" dirty="0" err="1">
                <a:highlight>
                  <a:srgbClr val="FFFF00"/>
                </a:highlight>
              </a:rPr>
              <a:t>computering</a:t>
            </a:r>
            <a:endParaRPr lang="en-GB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FF"/>
                </a:highlight>
              </a:rPr>
              <a:t>RAS educational opportunities / specialization opportunities in vocational training?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Joint courses that everyone needs regardless of </a:t>
            </a:r>
            <a:r>
              <a:rPr lang="en-GB" dirty="0">
                <a:highlight>
                  <a:srgbClr val="00FF00"/>
                </a:highlight>
              </a:rPr>
              <a:t>specialization</a:t>
            </a:r>
            <a:r>
              <a:rPr lang="en-GB" dirty="0"/>
              <a:t>. Ex fish welfare course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Specialized direction with its own national qualification for service boat profession. (The need applies to both the short and long term)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Training that covers biology and </a:t>
            </a:r>
            <a:r>
              <a:rPr lang="en-GB" dirty="0">
                <a:highlight>
                  <a:srgbClr val="FFFF00"/>
                </a:highlight>
              </a:rPr>
              <a:t>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FF"/>
                </a:highlight>
              </a:rPr>
              <a:t>RAS technology.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FFFF00"/>
                </a:highlight>
              </a:rPr>
              <a:t>Technology in farming. Technological education with biological understanding.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Service boats, work with cages, mooring,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Competence about weather conditions, interruption </a:t>
            </a:r>
            <a:r>
              <a:rPr lang="en-GB" dirty="0" err="1"/>
              <a:t>criterias</a:t>
            </a:r>
            <a:r>
              <a:rPr lang="en-GB" dirty="0"/>
              <a:t>.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2408435A-112D-4A59-A723-3F637BB6A415}"/>
              </a:ext>
            </a:extLst>
          </p:cNvPr>
          <p:cNvSpPr/>
          <p:nvPr/>
        </p:nvSpPr>
        <p:spPr>
          <a:xfrm>
            <a:off x="9622440" y="5192256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15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6680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76FC0D-FA66-44BD-9097-D499C883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Oswald Light" panose="00000400000000000000" pitchFamily="2" charset="0"/>
              </a:rPr>
              <a:t>Which specialisation courses do you make use of today (as a school or as a company)?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E395167-972F-4B1F-9CE9-9F259EF3CB51}"/>
              </a:ext>
            </a:extLst>
          </p:cNvPr>
          <p:cNvSpPr txBox="1"/>
          <p:nvPr/>
        </p:nvSpPr>
        <p:spPr>
          <a:xfrm>
            <a:off x="813830" y="1937978"/>
            <a:ext cx="10564340" cy="369331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Engineering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Economics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00"/>
                </a:highlight>
              </a:rPr>
              <a:t>Biology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Exam / Prior learning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Exam / Prior learning assessment - Bachelor's and Masters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Practical and planning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00"/>
                </a:highlight>
              </a:rPr>
              <a:t>Biology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FFFF00"/>
                </a:highlight>
              </a:rPr>
              <a:t>Disease courses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FF"/>
                </a:highlight>
              </a:rPr>
              <a:t>Safety course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VHF (Radio)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00"/>
                </a:highlight>
              </a:rPr>
              <a:t>Fish biology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Feeding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00"/>
                </a:highlight>
              </a:rPr>
              <a:t>Biology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VET Teacher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Service </a:t>
            </a:r>
            <a:r>
              <a:rPr lang="en-GB" dirty="0" err="1"/>
              <a:t>wessels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00FFFF"/>
                </a:highlight>
              </a:rPr>
              <a:t>Safety</a:t>
            </a:r>
            <a:r>
              <a:rPr lang="en-GB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C0C0C0"/>
                </a:highlight>
              </a:rPr>
              <a:t>Crane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Diving certificate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Akvakultur</a:t>
            </a:r>
            <a:r>
              <a:rPr lang="en-GB" dirty="0"/>
              <a:t> med </a:t>
            </a:r>
            <a:r>
              <a:rPr lang="en-GB" dirty="0" err="1"/>
              <a:t>realfag</a:t>
            </a:r>
            <a:r>
              <a:rPr lang="en-GB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Havbrukstekniker</a:t>
            </a:r>
            <a:r>
              <a:rPr lang="en-GB" dirty="0"/>
              <a:t> 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FFFF00"/>
                </a:highlight>
              </a:rPr>
              <a:t>Fish welfare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highlight>
                  <a:srgbClr val="C0C0C0"/>
                </a:highlight>
              </a:rPr>
              <a:t>Crane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Båtførerkurs</a:t>
            </a:r>
            <a:endParaRPr lang="en-GB" dirty="0"/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26797037-D677-4515-824E-E97A59D97D87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14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07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C38D9F-6256-4A84-BB33-09E4FB6A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Oswald Light" panose="00000400000000000000" pitchFamily="2" charset="0"/>
              </a:rPr>
              <a:t>In a short term perspective (1-3 years); Is there any new course/program needed at a Aquaculture Specialization level?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2AC611B-F4A9-4146-AFF0-A4456276FED8}"/>
              </a:ext>
            </a:extLst>
          </p:cNvPr>
          <p:cNvSpPr txBox="1"/>
          <p:nvPr/>
        </p:nvSpPr>
        <p:spPr>
          <a:xfrm>
            <a:off x="1091682" y="1997839"/>
            <a:ext cx="80546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Practical specialization (captains, plumbers...)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Practical aquaculture and theoretical planning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00FF00"/>
                </a:highlight>
              </a:rPr>
              <a:t>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00FF00"/>
                </a:highlight>
              </a:rPr>
              <a:t>Ras-systems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Service </a:t>
            </a:r>
            <a:r>
              <a:rPr lang="en-GB" sz="2000" dirty="0" err="1"/>
              <a:t>wessel</a:t>
            </a:r>
            <a:r>
              <a:rPr lang="en-GB" sz="2000" dirty="0"/>
              <a:t>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err="1"/>
              <a:t>Integrere</a:t>
            </a:r>
            <a:r>
              <a:rPr lang="en-GB" sz="2000" dirty="0"/>
              <a:t> med </a:t>
            </a:r>
            <a:r>
              <a:rPr lang="en-GB" sz="2000" dirty="0" err="1"/>
              <a:t>nødvendige</a:t>
            </a:r>
            <a:r>
              <a:rPr lang="en-GB" sz="2000" dirty="0"/>
              <a:t> </a:t>
            </a:r>
            <a:r>
              <a:rPr lang="en-GB" sz="2000" dirty="0" err="1"/>
              <a:t>sertifikater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"Ras-</a:t>
            </a:r>
            <a:r>
              <a:rPr lang="en-GB" sz="2000" dirty="0" err="1"/>
              <a:t>tekniker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err="1"/>
              <a:t>Waterquality</a:t>
            </a:r>
            <a:r>
              <a:rPr lang="en-GB" sz="2000" dirty="0"/>
              <a:t>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err="1">
                <a:highlight>
                  <a:srgbClr val="00FF00"/>
                </a:highlight>
              </a:rPr>
              <a:t>Høyere</a:t>
            </a:r>
            <a:r>
              <a:rPr lang="en-GB" sz="2000" dirty="0">
                <a:highlight>
                  <a:srgbClr val="00FF00"/>
                </a:highlight>
              </a:rPr>
              <a:t> </a:t>
            </a:r>
            <a:r>
              <a:rPr lang="en-GB" sz="2000" dirty="0" err="1">
                <a:highlight>
                  <a:srgbClr val="00FF00"/>
                </a:highlight>
              </a:rPr>
              <a:t>yrkesfaglig</a:t>
            </a:r>
            <a:r>
              <a:rPr lang="en-GB" sz="2000" dirty="0">
                <a:highlight>
                  <a:srgbClr val="00FF00"/>
                </a:highlight>
              </a:rPr>
              <a:t> </a:t>
            </a:r>
            <a:r>
              <a:rPr lang="en-GB" sz="2000" dirty="0" err="1">
                <a:highlight>
                  <a:srgbClr val="00FF00"/>
                </a:highlight>
              </a:rPr>
              <a:t>nivå</a:t>
            </a:r>
            <a:r>
              <a:rPr lang="en-GB" sz="2000" dirty="0">
                <a:highlight>
                  <a:srgbClr val="00FF00"/>
                </a:highlight>
              </a:rPr>
              <a:t>: RAS.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00FF00"/>
                </a:highlight>
              </a:rPr>
              <a:t>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Interview and work place comportment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80279872-0A23-4FB3-B4A7-A84808A27CCA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13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069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E47FDC-79DC-4B88-8803-9FF51796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Oswald Light" panose="00000400000000000000" pitchFamily="2" charset="0"/>
              </a:rPr>
              <a:t>In a long term perspective (3-5 years); Is there any new course/program needed at a Aquaculture Specialization level?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E7D0781-196C-455A-A40F-A2A46291F83E}"/>
              </a:ext>
            </a:extLst>
          </p:cNvPr>
          <p:cNvSpPr txBox="1"/>
          <p:nvPr/>
        </p:nvSpPr>
        <p:spPr>
          <a:xfrm>
            <a:off x="1509084" y="1841251"/>
            <a:ext cx="80904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More </a:t>
            </a:r>
            <a:r>
              <a:rPr lang="en-GB" sz="2800" dirty="0" err="1"/>
              <a:t>fokus</a:t>
            </a:r>
            <a:r>
              <a:rPr lang="en-GB" sz="2800" dirty="0"/>
              <a:t> on environment and ICT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Ras-</a:t>
            </a:r>
            <a:r>
              <a:rPr lang="en-GB" sz="2800" dirty="0" err="1"/>
              <a:t>tekniker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Boat handling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RAS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Computer operator?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Management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EEAF82F3-DB4C-4733-B53D-A43F5E21DC2E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6 respondents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1498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BF7DDD-2868-4ACD-8627-07C792B4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Oswald Light" panose="00000400000000000000" pitchFamily="2" charset="0"/>
              </a:rPr>
              <a:t>In a short term perspective (1-3 years); Is there any new content needed  in courses/programs at a Aquaculture Specialization level?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FFE3CF5-1C79-461C-86CA-D31B9C285B9C}"/>
              </a:ext>
            </a:extLst>
          </p:cNvPr>
          <p:cNvSpPr txBox="1"/>
          <p:nvPr/>
        </p:nvSpPr>
        <p:spPr>
          <a:xfrm>
            <a:off x="2505516" y="2917762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RAS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1817A982-E23E-4AA4-B1B2-9BED5D641575}"/>
              </a:ext>
            </a:extLst>
          </p:cNvPr>
          <p:cNvSpPr/>
          <p:nvPr/>
        </p:nvSpPr>
        <p:spPr>
          <a:xfrm>
            <a:off x="9622440" y="4786604"/>
            <a:ext cx="1464906" cy="61264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 respondent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92769777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norsk_logo" id="{BA1F1125-86A3-4059-A7F1-7E76CE576184}" vid="{3636A7F6-C131-4496-B866-29485714D8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TRFK_ppt_norsk_logo</Template>
  <TotalTime>1409</TotalTime>
  <Words>1369</Words>
  <Application>Microsoft Office PowerPoint</Application>
  <PresentationFormat>Widescreen</PresentationFormat>
  <Paragraphs>188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Oswald Light</vt:lpstr>
      <vt:lpstr>Verdana</vt:lpstr>
      <vt:lpstr>Wingdings</vt:lpstr>
      <vt:lpstr>TRFK</vt:lpstr>
      <vt:lpstr>Nordic Aquaculture Skills Foresight Forum</vt:lpstr>
      <vt:lpstr>In a short term perspective (1-3 years); Is there any new aquaculture course/program needed at a National Qualification level?</vt:lpstr>
      <vt:lpstr>In a long term perspective (3-5 years); Is there any new aquaculture course/program needed at a National Qualification level?</vt:lpstr>
      <vt:lpstr>In a short term perspective (1-3 years); Is there any new aquaculture course content needed at a National Qualification level?</vt:lpstr>
      <vt:lpstr>In a long term perspective (3-5 years); Is there any new aquaculture course content needed at a National Qualification level?</vt:lpstr>
      <vt:lpstr>Which specialisation courses do you make use of today (as a school or as a company)?</vt:lpstr>
      <vt:lpstr>In a short term perspective (1-3 years); Is there any new course/program needed at a Aquaculture Specialization level?</vt:lpstr>
      <vt:lpstr>In a long term perspective (3-5 years); Is there any new course/program needed at a Aquaculture Specialization level?</vt:lpstr>
      <vt:lpstr>In a short term perspective (1-3 years); Is there any new content needed  in courses/programs at a Aquaculture Specialization level?</vt:lpstr>
      <vt:lpstr>Which training platforms (digital, physical, video) do you prefer / are needed and can be implemented in the short term    (1-3 years)?</vt:lpstr>
      <vt:lpstr>Are there resources you need (technical, physical, people, competency, collaborators) within 1-3 years?</vt:lpstr>
      <vt:lpstr>Any other feedback?</vt:lpstr>
      <vt:lpstr>Summary / Conclusions: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Nordic Aquaculture Skills Foresight Forum</dc:title>
  <dc:creator>Dag Willmann</dc:creator>
  <cp:lastModifiedBy>Dag Willmann</cp:lastModifiedBy>
  <cp:revision>17</cp:revision>
  <dcterms:created xsi:type="dcterms:W3CDTF">2021-11-17T16:05:12Z</dcterms:created>
  <dcterms:modified xsi:type="dcterms:W3CDTF">2021-11-22T07:57:06Z</dcterms:modified>
</cp:coreProperties>
</file>